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255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5566"/>
    <a:srgbClr val="004488"/>
    <a:srgbClr val="000000"/>
    <a:srgbClr val="8B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373"/>
    <p:restoredTop sz="96327"/>
  </p:normalViewPr>
  <p:slideViewPr>
    <p:cSldViewPr snapToGrid="0">
      <p:cViewPr varScale="1">
        <p:scale>
          <a:sx n="30" d="100"/>
          <a:sy n="30" d="100"/>
        </p:scale>
        <p:origin x="2568" y="320"/>
      </p:cViewPr>
      <p:guideLst>
        <p:guide orient="horz" pos="10368"/>
        <p:guide pos="255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72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07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49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8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76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64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17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271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054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337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92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0B38D-2864-344A-946E-AC61158C6A46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065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.png"/><Relationship Id="rId1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hyperlink" Target="mailto:evan.a.perkowski@ttu.edu" TargetMode="External"/><Relationship Id="rId12" Type="http://schemas.openxmlformats.org/officeDocument/2006/relationships/hyperlink" Target="https://twitter.com/EvanPerkowski" TargetMode="External"/><Relationship Id="rId17" Type="http://schemas.openxmlformats.org/officeDocument/2006/relationships/hyperlink" Target="https://www.google.com/imgres?imgurl=https%3A%2F%2Fwww.ttu.edu%2Ftraditions%2Fimages%2FDoubleT.gif&amp;imgrefurl=https%3A%2F%2Fwww.ttu.edu%2Ftraditions%2Fdoublet.php&amp;tbnid=jdVsU2GLi5sKlM&amp;vet=12ahUKEwj-8vf6kMX5AhWOmWoFHQKEAQ4QMygAegUIARDJAQ..i&amp;docid=hY8w7KyRTW5VnM&amp;w=225&amp;h=246&amp;q=texas%20tech%20university%20double%20T&amp;client=firefox-b-1-d&amp;ved=2ahUKEwj-8vf6kMX5AhWOmWoFHQKEAQ4QMygAegUIARDJAQ" TargetMode="External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hyperlink" Target="https://en.wikipedia.org/wiki/File:Twitter_bird_logo_2012.svg" TargetMode="External"/><Relationship Id="rId5" Type="http://schemas.openxmlformats.org/officeDocument/2006/relationships/image" Target="../media/image4.png"/><Relationship Id="rId15" Type="http://schemas.openxmlformats.org/officeDocument/2006/relationships/image" Target="../media/image11.tiff"/><Relationship Id="rId10" Type="http://schemas.openxmlformats.org/officeDocument/2006/relationships/image" Target="../media/image8.png"/><Relationship Id="rId19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7.sv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7758202-7AEC-5218-A7A1-695AF975D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38323" y="-2972"/>
            <a:ext cx="2043442" cy="2862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46FB558-36BE-0D5D-C796-817AD1DC691A}"/>
              </a:ext>
            </a:extLst>
          </p:cNvPr>
          <p:cNvSpPr txBox="1"/>
          <p:nvPr/>
        </p:nvSpPr>
        <p:spPr>
          <a:xfrm>
            <a:off x="453388" y="6880283"/>
            <a:ext cx="12937310" cy="7150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Plants reduce stomatal conductance and photosynthetic capacity in response to elevated 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(eCO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36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10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Progressive nitrogen (N) limitation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– leaf responses to eCO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are a function of progressive declines in soil N availability due to positive relationships between soil N, leaf N, and photosynthetic capacity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Optimal coordination theory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– leaf responses to eCO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are independent of soil N availability, are instead driven by optimal resource investment to photosynthetic capacity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We grew </a:t>
            </a: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Glycine max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L. (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Merr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) under two CO</a:t>
            </a:r>
            <a:r>
              <a:rPr lang="en-US" sz="36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treatments across nine fertilization levels in a full-factorial growth chamber experiment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DD09EC-73EE-E652-0402-DF3594550589}"/>
              </a:ext>
            </a:extLst>
          </p:cNvPr>
          <p:cNvSpPr txBox="1"/>
          <p:nvPr/>
        </p:nvSpPr>
        <p:spPr>
          <a:xfrm>
            <a:off x="133136" y="342771"/>
            <a:ext cx="140513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200" b="1" dirty="0">
                <a:latin typeface="Arial" panose="020B0604020202020204" pitchFamily="34" charset="0"/>
                <a:cs typeface="Arial" panose="020B0604020202020204" pitchFamily="34" charset="0"/>
              </a:rPr>
              <a:t>Leaf acclimation to elevated CO</a:t>
            </a:r>
            <a:r>
              <a:rPr lang="en-US" sz="62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6200" b="1" dirty="0">
                <a:latin typeface="Arial" panose="020B0604020202020204" pitchFamily="34" charset="0"/>
                <a:cs typeface="Arial" panose="020B0604020202020204" pitchFamily="34" charset="0"/>
              </a:rPr>
              <a:t> is </a:t>
            </a:r>
            <a:r>
              <a:rPr lang="en-US" sz="6200" b="1" u="sng" dirty="0">
                <a:latin typeface="Arial" panose="020B0604020202020204" pitchFamily="34" charset="0"/>
                <a:cs typeface="Arial" panose="020B0604020202020204" pitchFamily="34" charset="0"/>
              </a:rPr>
              <a:t>independent</a:t>
            </a:r>
            <a:r>
              <a:rPr lang="en-US" sz="6200" b="1" dirty="0">
                <a:latin typeface="Arial" panose="020B0604020202020204" pitchFamily="34" charset="0"/>
                <a:cs typeface="Arial" panose="020B0604020202020204" pitchFamily="34" charset="0"/>
              </a:rPr>
              <a:t> of soil nitrogen fertilization and </a:t>
            </a:r>
            <a:r>
              <a:rPr lang="en-US" sz="6200" b="1" dirty="0" err="1">
                <a:latin typeface="Arial" panose="020B0604020202020204" pitchFamily="34" charset="0"/>
                <a:cs typeface="Arial" panose="020B0604020202020204" pitchFamily="34" charset="0"/>
              </a:rPr>
              <a:t>rhizobial</a:t>
            </a:r>
            <a:r>
              <a:rPr lang="en-US" sz="6200" b="1" dirty="0">
                <a:latin typeface="Arial" panose="020B0604020202020204" pitchFamily="34" charset="0"/>
                <a:cs typeface="Arial" panose="020B0604020202020204" pitchFamily="34" charset="0"/>
              </a:rPr>
              <a:t> inoculation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8A511DB-CCF3-9F05-444A-55B03398B94C}"/>
              </a:ext>
            </a:extLst>
          </p:cNvPr>
          <p:cNvSpPr/>
          <p:nvPr/>
        </p:nvSpPr>
        <p:spPr>
          <a:xfrm>
            <a:off x="14196491" y="0"/>
            <a:ext cx="15520065" cy="32999876"/>
          </a:xfrm>
          <a:prstGeom prst="rect">
            <a:avLst/>
          </a:prstGeom>
          <a:solidFill>
            <a:srgbClr val="8B0000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7B06507-4C4C-9D72-2195-2714EEA64E8D}"/>
              </a:ext>
            </a:extLst>
          </p:cNvPr>
          <p:cNvCxnSpPr>
            <a:cxnSpLocks/>
          </p:cNvCxnSpPr>
          <p:nvPr/>
        </p:nvCxnSpPr>
        <p:spPr>
          <a:xfrm>
            <a:off x="14173038" y="-36586"/>
            <a:ext cx="3576" cy="32999876"/>
          </a:xfrm>
          <a:prstGeom prst="line">
            <a:avLst/>
          </a:prstGeom>
          <a:ln w="762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481E1B4-5186-2E1B-D650-9B320ED26903}"/>
              </a:ext>
            </a:extLst>
          </p:cNvPr>
          <p:cNvCxnSpPr>
            <a:cxnSpLocks/>
          </p:cNvCxnSpPr>
          <p:nvPr/>
        </p:nvCxnSpPr>
        <p:spPr>
          <a:xfrm flipH="1">
            <a:off x="29725160" y="-36586"/>
            <a:ext cx="14664" cy="32999876"/>
          </a:xfrm>
          <a:prstGeom prst="line">
            <a:avLst/>
          </a:prstGeom>
          <a:ln w="762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856BF087-AAB5-893F-676D-A496E1BE5306}"/>
              </a:ext>
            </a:extLst>
          </p:cNvPr>
          <p:cNvSpPr txBox="1"/>
          <p:nvPr/>
        </p:nvSpPr>
        <p:spPr>
          <a:xfrm>
            <a:off x="57776" y="3417977"/>
            <a:ext cx="1349556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400" b="1" dirty="0">
                <a:latin typeface="Arial" panose="020B0604020202020204" pitchFamily="34" charset="0"/>
                <a:cs typeface="Arial" panose="020B0604020202020204" pitchFamily="34" charset="0"/>
              </a:rPr>
              <a:t>Evan A. Perkowski</a:t>
            </a:r>
            <a:r>
              <a:rPr lang="en-US" sz="3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3400" dirty="0" err="1">
                <a:latin typeface="Arial" panose="020B0604020202020204" pitchFamily="34" charset="0"/>
                <a:cs typeface="Arial" panose="020B0604020202020204" pitchFamily="34" charset="0"/>
              </a:rPr>
              <a:t>Ezinwanne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 Ezekannagha</a:t>
            </a:r>
            <a:r>
              <a:rPr lang="en-US" sz="3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, Nicholas G. Smith</a:t>
            </a:r>
            <a:r>
              <a:rPr lang="en-US" sz="3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C42056A-FAEB-971C-6EC3-5B275311FE9F}"/>
              </a:ext>
            </a:extLst>
          </p:cNvPr>
          <p:cNvSpPr txBox="1"/>
          <p:nvPr/>
        </p:nvSpPr>
        <p:spPr>
          <a:xfrm>
            <a:off x="229471" y="4071833"/>
            <a:ext cx="1371170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aseline="30000" dirty="0"/>
              <a:t>1</a:t>
            </a:r>
            <a:r>
              <a:rPr lang="en-US" sz="3300" dirty="0"/>
              <a:t>Department of Biological Sciences, Texas Tech University, Lubbock, Texas, USA </a:t>
            </a:r>
            <a:endParaRPr lang="en-US" sz="3300" baseline="30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4E9564A-6C19-4A6D-4B2E-F4DEE19CB11B}"/>
              </a:ext>
            </a:extLst>
          </p:cNvPr>
          <p:cNvSpPr/>
          <p:nvPr/>
        </p:nvSpPr>
        <p:spPr>
          <a:xfrm>
            <a:off x="453388" y="5824159"/>
            <a:ext cx="12937310" cy="883603"/>
          </a:xfrm>
          <a:prstGeom prst="rect">
            <a:avLst/>
          </a:prstGeom>
          <a:solidFill>
            <a:srgbClr val="8B0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E07623-F2BD-F9C3-1C07-C2745374DD67}"/>
              </a:ext>
            </a:extLst>
          </p:cNvPr>
          <p:cNvSpPr/>
          <p:nvPr/>
        </p:nvSpPr>
        <p:spPr>
          <a:xfrm>
            <a:off x="453388" y="14225277"/>
            <a:ext cx="12937310" cy="883603"/>
          </a:xfrm>
          <a:prstGeom prst="rect">
            <a:avLst/>
          </a:prstGeom>
          <a:solidFill>
            <a:srgbClr val="8B0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5932BBB-71BD-809E-7804-281701CDCB8D}"/>
              </a:ext>
            </a:extLst>
          </p:cNvPr>
          <p:cNvSpPr txBox="1"/>
          <p:nvPr/>
        </p:nvSpPr>
        <p:spPr>
          <a:xfrm>
            <a:off x="6516719" y="21591620"/>
            <a:ext cx="132600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0" b="1" dirty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5476E8D-D019-A95F-0276-35E3A3005A9A}"/>
              </a:ext>
            </a:extLst>
          </p:cNvPr>
          <p:cNvSpPr txBox="1"/>
          <p:nvPr/>
        </p:nvSpPr>
        <p:spPr>
          <a:xfrm>
            <a:off x="8139004" y="22154294"/>
            <a:ext cx="64018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Fertilization treatments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(0-630 ppm N)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223AE3C-F5C5-6C78-3C56-79F436237C1E}"/>
              </a:ext>
            </a:extLst>
          </p:cNvPr>
          <p:cNvSpPr txBox="1"/>
          <p:nvPr/>
        </p:nvSpPr>
        <p:spPr>
          <a:xfrm>
            <a:off x="8139004" y="19898974"/>
            <a:ext cx="61277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Inoculation treatments (+/- </a:t>
            </a:r>
            <a:r>
              <a:rPr lang="en-US" sz="4400" i="1" dirty="0">
                <a:latin typeface="Arial" panose="020B0604020202020204" pitchFamily="34" charset="0"/>
                <a:cs typeface="Arial" panose="020B0604020202020204" pitchFamily="34" charset="0"/>
              </a:rPr>
              <a:t>B. japonicum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393006-0A3A-844D-E1EE-BADB5E299257}"/>
              </a:ext>
            </a:extLst>
          </p:cNvPr>
          <p:cNvSpPr txBox="1"/>
          <p:nvPr/>
        </p:nvSpPr>
        <p:spPr>
          <a:xfrm>
            <a:off x="6495784" y="17269755"/>
            <a:ext cx="132600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D78E09B-FF9C-8DA8-6B5C-6F0E5C691E75}"/>
              </a:ext>
            </a:extLst>
          </p:cNvPr>
          <p:cNvSpPr txBox="1"/>
          <p:nvPr/>
        </p:nvSpPr>
        <p:spPr>
          <a:xfrm>
            <a:off x="8139004" y="17823752"/>
            <a:ext cx="560286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n-US" sz="44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 concentrations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(420 ppm, 1000 ppm)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A8DEB6-E69D-2D4F-E9AD-3D362C90C5A4}"/>
              </a:ext>
            </a:extLst>
          </p:cNvPr>
          <p:cNvSpPr txBox="1"/>
          <p:nvPr/>
        </p:nvSpPr>
        <p:spPr>
          <a:xfrm>
            <a:off x="6475907" y="19430739"/>
            <a:ext cx="132600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0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1" name="Right Brace 50">
            <a:extLst>
              <a:ext uri="{FF2B5EF4-FFF2-40B4-BE49-F238E27FC236}">
                <a16:creationId xmlns:a16="http://schemas.microsoft.com/office/drawing/2014/main" id="{9F61CEB0-D5E5-D291-ACD1-BD273E7BC102}"/>
              </a:ext>
            </a:extLst>
          </p:cNvPr>
          <p:cNvSpPr/>
          <p:nvPr/>
        </p:nvSpPr>
        <p:spPr>
          <a:xfrm rot="10800000">
            <a:off x="5664529" y="15454297"/>
            <a:ext cx="1163241" cy="8384002"/>
          </a:xfrm>
          <a:prstGeom prst="rightBrace">
            <a:avLst/>
          </a:prstGeom>
          <a:ln w="76200">
            <a:solidFill>
              <a:srgbClr val="8B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5B8C0D-D699-4567-DD4A-DDF4F20D7008}"/>
              </a:ext>
            </a:extLst>
          </p:cNvPr>
          <p:cNvSpPr txBox="1"/>
          <p:nvPr/>
        </p:nvSpPr>
        <p:spPr>
          <a:xfrm>
            <a:off x="6383528" y="15108880"/>
            <a:ext cx="132600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0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CD18C56-9670-61F0-7DE3-85AF95E1C38C}"/>
              </a:ext>
            </a:extLst>
          </p:cNvPr>
          <p:cNvSpPr txBox="1"/>
          <p:nvPr/>
        </p:nvSpPr>
        <p:spPr>
          <a:xfrm>
            <a:off x="8139004" y="15626442"/>
            <a:ext cx="38648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Species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4400" i="1" dirty="0">
                <a:latin typeface="Arial" panose="020B0604020202020204" pitchFamily="34" charset="0"/>
                <a:cs typeface="Arial" panose="020B0604020202020204" pitchFamily="34" charset="0"/>
              </a:rPr>
              <a:t>Glycine max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E2AE72-A51C-341C-4AE8-00519FEBA0D3}"/>
              </a:ext>
            </a:extLst>
          </p:cNvPr>
          <p:cNvSpPr txBox="1"/>
          <p:nvPr/>
        </p:nvSpPr>
        <p:spPr>
          <a:xfrm>
            <a:off x="14936376" y="568550"/>
            <a:ext cx="15095233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Elevated CO</a:t>
            </a:r>
            <a:r>
              <a:rPr lang="en-US" sz="10000" baseline="-25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reduced photosynthetic process rates </a:t>
            </a:r>
            <a:r>
              <a:rPr lang="en-US" sz="10000" b="1" u="sng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independent</a:t>
            </a:r>
            <a:r>
              <a:rPr lang="en-US" sz="10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fertilization…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3F5AC71-9489-39D3-03F9-F265CCA241A7}"/>
              </a:ext>
            </a:extLst>
          </p:cNvPr>
          <p:cNvSpPr txBox="1"/>
          <p:nvPr/>
        </p:nvSpPr>
        <p:spPr>
          <a:xfrm>
            <a:off x="15015470" y="14991914"/>
            <a:ext cx="14890743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 while increasing fertilization </a:t>
            </a:r>
            <a:r>
              <a:rPr lang="en-US" sz="10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0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effect of elevated CO</a:t>
            </a:r>
            <a:r>
              <a:rPr lang="en-US" sz="10000" baseline="-25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whole plant growth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71872D-983B-C72D-0B7A-66B5A33112BF}"/>
              </a:ext>
            </a:extLst>
          </p:cNvPr>
          <p:cNvGrpSpPr/>
          <p:nvPr/>
        </p:nvGrpSpPr>
        <p:grpSpPr>
          <a:xfrm>
            <a:off x="14392988" y="7743467"/>
            <a:ext cx="15105221" cy="6708279"/>
            <a:chOff x="14392988" y="5731371"/>
            <a:chExt cx="15105221" cy="670827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1058B6C-C8B4-68DB-2AA4-BB0572F5E9D2}"/>
                </a:ext>
              </a:extLst>
            </p:cNvPr>
            <p:cNvSpPr/>
            <p:nvPr/>
          </p:nvSpPr>
          <p:spPr>
            <a:xfrm>
              <a:off x="14392988" y="5731371"/>
              <a:ext cx="15105221" cy="6708279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C7DC351-0122-5071-6BFA-DE55840C14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66264"/>
            <a:stretch/>
          </p:blipFill>
          <p:spPr>
            <a:xfrm>
              <a:off x="14460199" y="5923370"/>
              <a:ext cx="14824399" cy="637861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E970B17-5CED-094F-6E7E-0BDA5087BD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904" t="75467" r="7275" b="12504"/>
            <a:stretch/>
          </p:blipFill>
          <p:spPr>
            <a:xfrm>
              <a:off x="25897268" y="9306533"/>
              <a:ext cx="3156029" cy="1740272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B4EDC75-0072-1A7E-DD2D-95BD0BBA602F}"/>
              </a:ext>
            </a:extLst>
          </p:cNvPr>
          <p:cNvGrpSpPr/>
          <p:nvPr/>
        </p:nvGrpSpPr>
        <p:grpSpPr>
          <a:xfrm>
            <a:off x="14403912" y="23519328"/>
            <a:ext cx="15105221" cy="6708279"/>
            <a:chOff x="14403912" y="22344380"/>
            <a:chExt cx="15105221" cy="670827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DF59CCF-36D8-96AF-2E92-F56B4EA557FB}"/>
                </a:ext>
              </a:extLst>
            </p:cNvPr>
            <p:cNvSpPr/>
            <p:nvPr/>
          </p:nvSpPr>
          <p:spPr>
            <a:xfrm>
              <a:off x="14403912" y="22344380"/>
              <a:ext cx="15105221" cy="6708279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 descr="Chart, scatter chart&#10;&#10;Description automatically generated">
              <a:extLst>
                <a:ext uri="{FF2B5EF4-FFF2-40B4-BE49-F238E27FC236}">
                  <a16:creationId xmlns:a16="http://schemas.microsoft.com/office/drawing/2014/main" id="{50CEC635-D165-DCE3-2977-194856E024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50000"/>
            <a:stretch/>
          </p:blipFill>
          <p:spPr>
            <a:xfrm>
              <a:off x="14482070" y="22577601"/>
              <a:ext cx="14890742" cy="6382512"/>
            </a:xfrm>
            <a:prstGeom prst="rect">
              <a:avLst/>
            </a:prstGeom>
          </p:spPr>
        </p:pic>
      </p:grpSp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5AA696C8-522B-1C8B-1BA5-87B1D8A2AA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0866" r="51291"/>
          <a:stretch/>
        </p:blipFill>
        <p:spPr>
          <a:xfrm>
            <a:off x="32210767" y="15249784"/>
            <a:ext cx="8200849" cy="708744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7DA71987-D291-609F-EA13-E48084ED5855}"/>
              </a:ext>
            </a:extLst>
          </p:cNvPr>
          <p:cNvSpPr txBox="1"/>
          <p:nvPr/>
        </p:nvSpPr>
        <p:spPr>
          <a:xfrm>
            <a:off x="30078489" y="303441"/>
            <a:ext cx="1357141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Elevated CO</a:t>
            </a:r>
            <a:r>
              <a:rPr lang="en-US" sz="6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increased 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cost of acquiring N, while increasing fertilization </a:t>
            </a:r>
            <a:r>
              <a:rPr lang="en-US" sz="6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decreased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carbon cost of acquiring N</a:t>
            </a:r>
          </a:p>
        </p:txBody>
      </p:sp>
      <p:pic>
        <p:nvPicPr>
          <p:cNvPr id="30" name="Picture 29" descr="Chart, scatter chart&#10;&#10;Description automatically generated">
            <a:extLst>
              <a:ext uri="{FF2B5EF4-FFF2-40B4-BE49-F238E27FC236}">
                <a16:creationId xmlns:a16="http://schemas.microsoft.com/office/drawing/2014/main" id="{F930DF27-9D3E-DF92-FB11-963139B33C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993" r="50758"/>
          <a:stretch/>
        </p:blipFill>
        <p:spPr>
          <a:xfrm>
            <a:off x="31920636" y="4337311"/>
            <a:ext cx="8553381" cy="744636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C1ADCF-1F44-67B1-9704-0600A206E78E}"/>
              </a:ext>
            </a:extLst>
          </p:cNvPr>
          <p:cNvSpPr txBox="1"/>
          <p:nvPr/>
        </p:nvSpPr>
        <p:spPr>
          <a:xfrm>
            <a:off x="30078489" y="11933914"/>
            <a:ext cx="132472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Increasing fertilization </a:t>
            </a:r>
            <a:r>
              <a:rPr lang="en-US" sz="6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reduced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investment in symbiotic N fixation </a:t>
            </a:r>
            <a:r>
              <a:rPr lang="en-US" sz="6000" b="1" u="sng" dirty="0">
                <a:latin typeface="Arial" panose="020B0604020202020204" pitchFamily="34" charset="0"/>
                <a:cs typeface="Arial" panose="020B0604020202020204" pitchFamily="34" charset="0"/>
              </a:rPr>
              <a:t>similarly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between CO</a:t>
            </a:r>
            <a:r>
              <a:rPr lang="en-US" sz="6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treatments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AC9D12E-E115-DEC3-39FA-898F9DEBA1B1}"/>
              </a:ext>
            </a:extLst>
          </p:cNvPr>
          <p:cNvSpPr/>
          <p:nvPr/>
        </p:nvSpPr>
        <p:spPr>
          <a:xfrm>
            <a:off x="30388384" y="22405650"/>
            <a:ext cx="12937310" cy="883603"/>
          </a:xfrm>
          <a:prstGeom prst="rect">
            <a:avLst/>
          </a:prstGeom>
          <a:solidFill>
            <a:srgbClr val="8B0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DISCUSSION AND CONCLUSIONS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64D2A28-CED6-3D7B-78ED-32DD5C5C0253}"/>
              </a:ext>
            </a:extLst>
          </p:cNvPr>
          <p:cNvSpPr txBox="1"/>
          <p:nvPr/>
        </p:nvSpPr>
        <p:spPr>
          <a:xfrm>
            <a:off x="30409303" y="23471514"/>
            <a:ext cx="12937310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Leaf responses to CO</a:t>
            </a:r>
            <a:r>
              <a:rPr lang="en-US" sz="3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support patterns expected from optimal coordination theory</a:t>
            </a:r>
          </a:p>
          <a:p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96950" indent="-4572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Reductions in 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cmax25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under eCO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were independent of fertilization or inoculation</a:t>
            </a:r>
          </a:p>
          <a:p>
            <a:pPr marL="996950" indent="-4572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11250" indent="-571500">
              <a:buFont typeface="Courier New" panose="02070309020205020404" pitchFamily="49" charset="0"/>
              <a:buChar char="o"/>
            </a:pP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cmax25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experienced stronger reductions under eCO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than </a:t>
            </a:r>
            <a:r>
              <a:rPr lang="en-US" sz="3200" i="1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, allowing net photosynthesis to approach optimal coordination of Rubisco carboxylation and RuBP regeneration</a:t>
            </a:r>
          </a:p>
          <a:p>
            <a:pPr marL="539750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988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Whole plant responses to CO</a:t>
            </a:r>
            <a:r>
              <a:rPr lang="en-US" sz="36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support patterns expected from progressive N limitation</a:t>
            </a:r>
          </a:p>
          <a:p>
            <a:pPr marL="26988"/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1125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Increased growth under eCO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was enhanced under increasing fertilization and in inoculated pots under low fertilization</a:t>
            </a:r>
          </a:p>
          <a:p>
            <a:pPr marL="1111250" indent="-5715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1125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Elevated 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increased whole plant N uptake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8B0360B-75C5-782E-7C9C-E0BAB28F5638}"/>
              </a:ext>
            </a:extLst>
          </p:cNvPr>
          <p:cNvSpPr/>
          <p:nvPr/>
        </p:nvSpPr>
        <p:spPr>
          <a:xfrm>
            <a:off x="449994" y="24490198"/>
            <a:ext cx="12937310" cy="883603"/>
          </a:xfrm>
          <a:prstGeom prst="rect">
            <a:avLst/>
          </a:prstGeom>
          <a:solidFill>
            <a:srgbClr val="8B0000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MEASUREMENTS AND CALCULATIONS</a:t>
            </a:r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30730CF9-0B13-CAAB-7FED-74FA183F8FAF}"/>
              </a:ext>
            </a:extLst>
          </p:cNvPr>
          <p:cNvSpPr txBox="1"/>
          <p:nvPr/>
        </p:nvSpPr>
        <p:spPr>
          <a:xfrm>
            <a:off x="7093255" y="26355926"/>
            <a:ext cx="6651831" cy="4647426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n-US" sz="3200" b="1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response curves</a:t>
            </a:r>
          </a:p>
          <a:p>
            <a:pPr marL="1447800" lvl="1" indent="-579438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Maximum Rubisco carboxylation rate (</a:t>
            </a:r>
            <a:r>
              <a:rPr lang="en-US" sz="3200" b="1" i="1" dirty="0">
                <a:solidFill>
                  <a:srgbClr val="BB55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3200" b="1" baseline="-25000" dirty="0">
                <a:solidFill>
                  <a:srgbClr val="BB55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447800" lvl="1" indent="-579438">
              <a:buFont typeface="Arial" panose="020B0604020202020204" pitchFamily="34" charset="0"/>
              <a:buChar char="•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447800" lvl="1" indent="-579438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Maximum RuBP regeneration rate (</a:t>
            </a:r>
            <a:r>
              <a:rPr lang="en-US" sz="3200" b="1" i="1" dirty="0">
                <a:solidFill>
                  <a:srgbClr val="0044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3200" b="1" baseline="-25000" dirty="0">
                <a:solidFill>
                  <a:srgbClr val="0044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max25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32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US" sz="10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Total leaf area, total biomass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Structural C cost to acquire N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% N fixed from the atmosphere</a:t>
            </a:r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2657A4C9-8D75-5EE0-489A-98DA4A10D86D}"/>
              </a:ext>
            </a:extLst>
          </p:cNvPr>
          <p:cNvSpPr/>
          <p:nvPr/>
        </p:nvSpPr>
        <p:spPr>
          <a:xfrm>
            <a:off x="31997533" y="4359503"/>
            <a:ext cx="931598" cy="948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D96F3ABF-901D-7039-B608-65C82CF7D48D}"/>
              </a:ext>
            </a:extLst>
          </p:cNvPr>
          <p:cNvSpPr/>
          <p:nvPr/>
        </p:nvSpPr>
        <p:spPr>
          <a:xfrm>
            <a:off x="30477485" y="15551299"/>
            <a:ext cx="931598" cy="948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5" name="Picture 1044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C2D84D5D-8F71-A90C-4E40-BB4A2B29D6D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6956" b="31144"/>
          <a:stretch/>
        </p:blipFill>
        <p:spPr>
          <a:xfrm rot="5400000">
            <a:off x="-857436" y="17440938"/>
            <a:ext cx="7482638" cy="4653189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sp>
        <p:nvSpPr>
          <p:cNvPr id="1046" name="TextBox 1045">
            <a:extLst>
              <a:ext uri="{FF2B5EF4-FFF2-40B4-BE49-F238E27FC236}">
                <a16:creationId xmlns:a16="http://schemas.microsoft.com/office/drawing/2014/main" id="{E7DFFB98-23A5-C6F5-6D2D-32BEB3068EA5}"/>
              </a:ext>
            </a:extLst>
          </p:cNvPr>
          <p:cNvSpPr txBox="1"/>
          <p:nvPr/>
        </p:nvSpPr>
        <p:spPr>
          <a:xfrm>
            <a:off x="972821" y="4799333"/>
            <a:ext cx="5019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evan.a.perkowski@ttu.edu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47" name="Graphic 1046" descr="Envelope">
            <a:extLst>
              <a:ext uri="{FF2B5EF4-FFF2-40B4-BE49-F238E27FC236}">
                <a16:creationId xmlns:a16="http://schemas.microsoft.com/office/drawing/2014/main" id="{346F32F7-5B63-57B2-DD1E-5EF97F0436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15606" y="4791255"/>
            <a:ext cx="685800" cy="685800"/>
          </a:xfrm>
          <a:prstGeom prst="rect">
            <a:avLst/>
          </a:prstGeom>
        </p:spPr>
      </p:pic>
      <p:pic>
        <p:nvPicPr>
          <p:cNvPr id="1048" name="Picture 1047" descr="A picture containing ax&#10;&#10;Description automatically generated">
            <a:extLst>
              <a:ext uri="{FF2B5EF4-FFF2-40B4-BE49-F238E27FC236}">
                <a16:creationId xmlns:a16="http://schemas.microsoft.com/office/drawing/2014/main" id="{CA105F4C-33EE-6889-0465-D3664435F3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9388523" y="4811623"/>
            <a:ext cx="694068" cy="640080"/>
          </a:xfrm>
          <a:prstGeom prst="rect">
            <a:avLst/>
          </a:prstGeom>
        </p:spPr>
      </p:pic>
      <p:sp>
        <p:nvSpPr>
          <p:cNvPr id="1049" name="TextBox 1048">
            <a:extLst>
              <a:ext uri="{FF2B5EF4-FFF2-40B4-BE49-F238E27FC236}">
                <a16:creationId xmlns:a16="http://schemas.microsoft.com/office/drawing/2014/main" id="{60BEF330-2EB4-C730-1FFA-E596244B0CBA}"/>
              </a:ext>
            </a:extLst>
          </p:cNvPr>
          <p:cNvSpPr txBox="1"/>
          <p:nvPr/>
        </p:nvSpPr>
        <p:spPr>
          <a:xfrm>
            <a:off x="10113767" y="4847163"/>
            <a:ext cx="34050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@EvanPerkowski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BCB3BC-BAE9-8543-67B3-4960C389F46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60808" y="25733464"/>
            <a:ext cx="6745533" cy="65863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5238BC-96FF-DB3F-4620-31502D473F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04" t="75467" r="7275" b="12504"/>
          <a:stretch/>
        </p:blipFill>
        <p:spPr>
          <a:xfrm>
            <a:off x="37154902" y="4633897"/>
            <a:ext cx="3156029" cy="1740272"/>
          </a:xfrm>
          <a:prstGeom prst="rect">
            <a:avLst/>
          </a:prstGeom>
        </p:spPr>
      </p:pic>
      <p:pic>
        <p:nvPicPr>
          <p:cNvPr id="22" name="Picture 21" descr="A green leaf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55441AD6-89E7-C95A-9743-6B291DC8416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9944701" y="31088193"/>
            <a:ext cx="4762500" cy="1727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F14333F-C648-AD65-98C9-4CADF4981EE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4707201" y="31063300"/>
            <a:ext cx="3371383" cy="17744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8D651FE-61EA-54CE-6927-199F43228A2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1232108" y="30930601"/>
            <a:ext cx="2443542" cy="1813567"/>
          </a:xfrm>
          <a:prstGeom prst="rect">
            <a:avLst/>
          </a:prstGeom>
        </p:spPr>
      </p:pic>
      <p:pic>
        <p:nvPicPr>
          <p:cNvPr id="27" name="Picture 4" descr="Double T Symbol | History &amp; Traditions | TTU">
            <a:hlinkClick r:id="rId17"/>
            <a:extLst>
              <a:ext uri="{FF2B5EF4-FFF2-40B4-BE49-F238E27FC236}">
                <a16:creationId xmlns:a16="http://schemas.microsoft.com/office/drawing/2014/main" id="{0770D422-5503-E946-987D-C95605B99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78584" y="31117675"/>
            <a:ext cx="1486289" cy="162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>
            <a:extLst>
              <a:ext uri="{FF2B5EF4-FFF2-40B4-BE49-F238E27FC236}">
                <a16:creationId xmlns:a16="http://schemas.microsoft.com/office/drawing/2014/main" id="{D0F35F29-8FB8-2EC9-AAFE-A837D8700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54135" y="31088193"/>
            <a:ext cx="1624193" cy="162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16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580</TotalTime>
  <Words>359</Words>
  <Application>Microsoft Macintosh PowerPoint</Application>
  <PresentationFormat>Custom</PresentationFormat>
  <Paragraphs>54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Courier New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Perkowski, Evan A</dc:creator>
  <cp:lastModifiedBy>Perkowski, Evan A</cp:lastModifiedBy>
  <cp:revision>12</cp:revision>
  <dcterms:created xsi:type="dcterms:W3CDTF">2023-03-24T20:13:47Z</dcterms:created>
  <dcterms:modified xsi:type="dcterms:W3CDTF">2023-04-05T19:20:56Z</dcterms:modified>
</cp:coreProperties>
</file>

<file path=docProps/thumbnail.jpeg>
</file>